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66" r:id="rId4"/>
    <p:sldId id="267" r:id="rId5"/>
    <p:sldId id="268" r:id="rId6"/>
    <p:sldId id="259" r:id="rId7"/>
    <p:sldId id="260" r:id="rId8"/>
    <p:sldId id="258" r:id="rId9"/>
    <p:sldId id="269" r:id="rId10"/>
    <p:sldId id="271" r:id="rId11"/>
    <p:sldId id="270" r:id="rId12"/>
    <p:sldId id="272" r:id="rId13"/>
    <p:sldId id="273" r:id="rId14"/>
    <p:sldId id="274" r:id="rId15"/>
    <p:sldId id="261" r:id="rId16"/>
    <p:sldId id="264" r:id="rId17"/>
    <p:sldId id="265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66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73713" autoAdjust="0"/>
  </p:normalViewPr>
  <p:slideViewPr>
    <p:cSldViewPr snapToGrid="0">
      <p:cViewPr varScale="1">
        <p:scale>
          <a:sx n="54" d="100"/>
          <a:sy n="54" d="100"/>
        </p:scale>
        <p:origin x="135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personnes accompagnées par le DEA Autisme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3EB-4F15-B684-75562BC635D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3EB-4F15-B684-75562BC635D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shade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3EB-4F15-B684-75562BC635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Feuil1!$A$2:$A$4</c:f>
              <c:strCache>
                <c:ptCount val="3"/>
                <c:pt idx="0">
                  <c:v>personnes en emploi</c:v>
                </c:pt>
                <c:pt idx="1">
                  <c:v>personnes en stage ou en formation</c:v>
                </c:pt>
                <c:pt idx="2">
                  <c:v>personnes en recherche d'emploi ou en veille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F8-4EBA-B3AD-FEE168D5FB9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93760-5099-41E2-95FC-3F25ABFD35F2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68AD1-C7E8-4628-B732-F96CB726F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7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66 places en 2021 soit 20 places supplémentaires par rapport à 2018</a:t>
            </a:r>
          </a:p>
          <a:p>
            <a:r>
              <a:rPr lang="fr-FR" dirty="0" smtClean="0"/>
              <a:t>28 places TSA soit 7 places supplémentaires</a:t>
            </a:r>
            <a:r>
              <a:rPr lang="fr-FR" baseline="0" dirty="0" smtClean="0"/>
              <a:t> par rapport à 2020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68AD1-C7E8-4628-B732-F96CB726F16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284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méthodologie d’accompagnement s’appuie sur le modèle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Placement and Support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programme « d’insertion dans l’emploi et de soutien individualisé » d’origine anglo-saxon (Canada) particulièrement efficace et qui s’est imposé comme modèle de référence pour le champ de l’insertion en lien avec la santé mentale.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Elle repose sur une mise en emploi rapide associée à la présence d’un interlocuteur unique, le Conseiller en emploi accompagné, qui va assurer le lien avec la personne, son employeur et les autres interlocuteurs gravitant autour de la mise en emploi.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68AD1-C7E8-4628-B732-F96CB726F16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499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B01A-7EA7-4D49-9D0D-ED532ED97E35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DBE0-1428-4C1F-BBCC-C95949E80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32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B01A-7EA7-4D49-9D0D-ED532ED97E35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DBE0-1428-4C1F-BBCC-C95949E80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71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B01A-7EA7-4D49-9D0D-ED532ED97E35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DBE0-1428-4C1F-BBCC-C95949E80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3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B01A-7EA7-4D49-9D0D-ED532ED97E35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DBE0-1428-4C1F-BBCC-C95949E80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0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B01A-7EA7-4D49-9D0D-ED532ED97E35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DBE0-1428-4C1F-BBCC-C95949E80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99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B01A-7EA7-4D49-9D0D-ED532ED97E35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DBE0-1428-4C1F-BBCC-C95949E80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62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B01A-7EA7-4D49-9D0D-ED532ED97E35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DBE0-1428-4C1F-BBCC-C95949E80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6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B01A-7EA7-4D49-9D0D-ED532ED97E35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DBE0-1428-4C1F-BBCC-C95949E80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32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B01A-7EA7-4D49-9D0D-ED532ED97E35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DBE0-1428-4C1F-BBCC-C95949E80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02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B01A-7EA7-4D49-9D0D-ED532ED97E35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DBE0-1428-4C1F-BBCC-C95949E80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33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B01A-7EA7-4D49-9D0D-ED532ED97E35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DBE0-1428-4C1F-BBCC-C95949E80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65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2B01A-7EA7-4D49-9D0D-ED532ED97E35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0DBE0-1428-4C1F-BBCC-C95949E80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0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19.jpe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.bon@apajh38.org" TargetMode="External"/><Relationship Id="rId2" Type="http://schemas.openxmlformats.org/officeDocument/2006/relationships/hyperlink" Target="mailto:c.teske@apajh38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5698" y="989028"/>
            <a:ext cx="9842695" cy="1711036"/>
          </a:xfrm>
        </p:spPr>
        <p:txBody>
          <a:bodyPr>
            <a:normAutofit fontScale="90000"/>
          </a:bodyPr>
          <a:lstStyle/>
          <a:p>
            <a:r>
              <a:rPr lang="fr-FR" altLang="fr-FR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DISPOSITIF EMPLOI ACCOMPAGNÉ AUTISME</a:t>
            </a:r>
            <a:endParaRPr lang="fr-FR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5698" y="3748638"/>
            <a:ext cx="9814560" cy="1175054"/>
          </a:xfrm>
        </p:spPr>
        <p:txBody>
          <a:bodyPr>
            <a:noAutofit/>
          </a:bodyPr>
          <a:lstStyle/>
          <a:p>
            <a:r>
              <a:rPr lang="fr-FR" altLang="fr-FR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Inclusion en milieu ordinaire de </a:t>
            </a:r>
            <a:r>
              <a:rPr lang="fr-FR" altLang="fr-FR" sz="28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travail</a:t>
            </a:r>
          </a:p>
          <a:p>
            <a:r>
              <a:rPr lang="fr-FR" altLang="fr-FR" sz="28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fr-FR" altLang="fr-FR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personnes </a:t>
            </a:r>
            <a:r>
              <a:rPr lang="fr-FR" altLang="fr-FR" sz="28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avec un Diagnostic d’Autisme</a:t>
            </a:r>
            <a:endParaRPr lang="fr-FR" altLang="fr-FR" sz="28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399"/>
            <a:ext cx="12192000" cy="6096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56" y="5378846"/>
            <a:ext cx="2369126" cy="74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9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13502"/>
            <a:ext cx="8305800" cy="946123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accompagnements proposés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4615449"/>
          </a:xfrm>
        </p:spPr>
        <p:txBody>
          <a:bodyPr/>
          <a:lstStyle/>
          <a:p>
            <a:pPr lvl="0"/>
            <a:r>
              <a:rPr lang="fr-FR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L’accompagnement à </a:t>
            </a:r>
            <a:r>
              <a:rPr lang="fr-FR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recherche d’emploi</a:t>
            </a:r>
            <a:endParaRPr lang="fr-FR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fr-FR" sz="18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fr-FR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Aide à la rédaction d’un CV</a:t>
            </a:r>
          </a:p>
          <a:p>
            <a:pPr lvl="0">
              <a:buFontTx/>
              <a:buChar char="-"/>
            </a:pPr>
            <a:endParaRPr lang="fr-FR" sz="18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fr-FR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Aide à la rédaction d’une lettre de motivation</a:t>
            </a:r>
          </a:p>
          <a:p>
            <a:pPr lvl="0">
              <a:buFontTx/>
              <a:buChar char="-"/>
            </a:pPr>
            <a:endParaRPr lang="fr-FR" sz="18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fr-FR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Préparation aux entretiens d’embauche</a:t>
            </a:r>
          </a:p>
          <a:p>
            <a:pPr lvl="0">
              <a:buFontTx/>
              <a:buChar char="-"/>
            </a:pPr>
            <a:endParaRPr lang="fr-FR" sz="18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fr-FR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Etc.</a:t>
            </a:r>
            <a:endParaRPr lang="fr-FR" sz="18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>
              <a:solidFill>
                <a:prstClr val="black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9241"/>
            <a:ext cx="12192000" cy="6096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56" y="5378846"/>
            <a:ext cx="2369126" cy="74850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8265" y="2007969"/>
            <a:ext cx="720000" cy="72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77418" y="2835436"/>
            <a:ext cx="678261" cy="72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553" y="3704871"/>
            <a:ext cx="99782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7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accompagnements proposés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L’Accompagnement dans la prise de poste et le maintien de poste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présence de la conseillère en Emploi Accompagné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premiers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jours</a:t>
            </a:r>
          </a:p>
          <a:p>
            <a:pPr>
              <a:buFontTx/>
              <a:buChar char="-"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Lien avec l’employeur</a:t>
            </a:r>
          </a:p>
          <a:p>
            <a:pPr>
              <a:buFontTx/>
              <a:buChar char="-"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Aménagement de l’environnement de travail </a:t>
            </a:r>
          </a:p>
          <a:p>
            <a:pPr>
              <a:buFontTx/>
              <a:buChar char="-"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Etc.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9241"/>
            <a:ext cx="12192000" cy="6096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56" y="5378846"/>
            <a:ext cx="2369126" cy="74850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4922" y="4146740"/>
            <a:ext cx="657143" cy="65714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706" y="3245656"/>
            <a:ext cx="559576" cy="72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95" y="2349299"/>
            <a:ext cx="51147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61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61878"/>
            <a:ext cx="10515600" cy="925793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Situation au 10 février 2022</a:t>
            </a:r>
            <a:endParaRPr lang="fr-FR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6256" y="1986989"/>
            <a:ext cx="5425141" cy="2575150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 personnes accompagnée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fr-F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personnes </a:t>
            </a:r>
            <a:r>
              <a:rPr lang="fr-F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emploi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personnes </a:t>
            </a:r>
            <a:r>
              <a:rPr lang="fr-F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</a:t>
            </a:r>
            <a:r>
              <a:rPr lang="fr-F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stage ou en formation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personnes </a:t>
            </a:r>
            <a:r>
              <a:rPr lang="fr-F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</a:t>
            </a:r>
            <a:r>
              <a:rPr lang="fr-F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recherche d’emploi ou en veille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399"/>
            <a:ext cx="12192000" cy="6096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56" y="5378846"/>
            <a:ext cx="2369126" cy="748506"/>
          </a:xfrm>
          <a:prstGeom prst="rect">
            <a:avLst/>
          </a:prstGeom>
        </p:spPr>
      </p:pic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2547449598"/>
              </p:ext>
            </p:extLst>
          </p:nvPr>
        </p:nvGraphicFramePr>
        <p:xfrm>
          <a:off x="5271247" y="1430862"/>
          <a:ext cx="6741459" cy="4696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3085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7116" y="551260"/>
            <a:ext cx="11097768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Caractéristiques des entreprises </a:t>
            </a:r>
            <a:r>
              <a:rPr lang="fr-FR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ayant signé </a:t>
            </a:r>
            <a:r>
              <a:rPr lang="fr-FR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contrats </a:t>
            </a:r>
            <a:endParaRPr lang="fr-FR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9284" y="2435227"/>
            <a:ext cx="10515600" cy="3222881"/>
          </a:xfrm>
        </p:spPr>
        <p:txBody>
          <a:bodyPr>
            <a:normAutofit/>
          </a:bodyPr>
          <a:lstStyle/>
          <a:p>
            <a:pPr fontAlgn="base"/>
            <a:r>
              <a:rPr lang="fr-FR" sz="1800" b="1" dirty="0" smtClean="0">
                <a:solidFill>
                  <a:srgbClr val="2159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Entreprises d’insertion </a:t>
            </a:r>
          </a:p>
          <a:p>
            <a:pPr fontAlgn="base"/>
            <a:endParaRPr lang="fr-FR" sz="1800" b="1" dirty="0" smtClean="0">
              <a:solidFill>
                <a:srgbClr val="21596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fr-FR" sz="1800" b="1" dirty="0" smtClean="0">
                <a:solidFill>
                  <a:srgbClr val="2159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Fonction publique </a:t>
            </a:r>
          </a:p>
          <a:p>
            <a:pPr fontAlgn="base"/>
            <a:endParaRPr lang="fr-FR" sz="1800" b="1" dirty="0" smtClean="0">
              <a:solidFill>
                <a:srgbClr val="21596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fr-FR" sz="1800" b="1" dirty="0" smtClean="0">
                <a:solidFill>
                  <a:srgbClr val="2159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Fonction privée</a:t>
            </a:r>
            <a:endParaRPr lang="en-US" sz="1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fr-FR" sz="1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​</a:t>
            </a:r>
          </a:p>
          <a:p>
            <a:pPr fontAlgn="base"/>
            <a:r>
              <a:rPr lang="fr-FR" dirty="0" smtClean="0">
                <a:solidFill>
                  <a:srgbClr val="FFFFFF"/>
                </a:solidFill>
                <a:latin typeface="Futura"/>
              </a:rPr>
              <a:t>EL</a:t>
            </a:r>
            <a:endParaRPr lang="fr-FR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44"/>
            <a:ext cx="12192000" cy="6096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399"/>
            <a:ext cx="12192000" cy="60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88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365125"/>
            <a:ext cx="11722608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 </a:t>
            </a:r>
            <a:r>
              <a:rPr lang="fr-FR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Quelques exemples de métiers/domaines choisis</a:t>
            </a:r>
            <a:endParaRPr lang="fr-F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2980765" cy="496951"/>
          </a:xfrm>
        </p:spPr>
        <p:txBody>
          <a:bodyPr>
            <a:normAutofit/>
          </a:bodyPr>
          <a:lstStyle/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Animatrice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Périscolaire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121908" y="3455481"/>
            <a:ext cx="3916680" cy="496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Opérateur d’atelier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562100" y="2586056"/>
            <a:ext cx="4559808" cy="496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Technicien de maintenance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56260" y="3358818"/>
            <a:ext cx="3416808" cy="496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Autoentrepreneur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7403592" y="2572279"/>
            <a:ext cx="3916680" cy="496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Assistante vétérinaire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478780" y="4007475"/>
            <a:ext cx="3916680" cy="496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1562100" y="4312605"/>
            <a:ext cx="2410968" cy="496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Informatique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6121908" y="1761278"/>
            <a:ext cx="4684776" cy="496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Technicien de bureau d’étude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"/>
            <a:ext cx="12192000" cy="60960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399"/>
            <a:ext cx="12192000" cy="609601"/>
          </a:xfrm>
          <a:prstGeom prst="rect">
            <a:avLst/>
          </a:prstGeom>
        </p:spPr>
      </p:pic>
      <p:sp>
        <p:nvSpPr>
          <p:cNvPr id="13" name="Espace réservé du contenu 2"/>
          <p:cNvSpPr txBox="1">
            <a:spLocks/>
          </p:cNvSpPr>
          <p:nvPr/>
        </p:nvSpPr>
        <p:spPr>
          <a:xfrm>
            <a:off x="6329172" y="5058481"/>
            <a:ext cx="4991100" cy="496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Assistante responsable secteur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633536" y="5083678"/>
            <a:ext cx="2648712" cy="496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Paysagiste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7543038" y="4255950"/>
            <a:ext cx="3358134" cy="496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Agent de propreté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562100" y="5751448"/>
            <a:ext cx="3611432" cy="496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Agent polyvalent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07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840220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Emploi Accompagné </a:t>
            </a:r>
            <a:r>
              <a:rPr lang="fr-FR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AUTISME</a:t>
            </a:r>
            <a:endParaRPr lang="fr-F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59421"/>
            <a:ext cx="10515600" cy="2871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fr-F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conseillères </a:t>
            </a:r>
            <a:r>
              <a:rPr lang="fr-F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emploi accompagné : 2</a:t>
            </a:r>
            <a:r>
              <a:rPr lang="fr-F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ETP</a:t>
            </a:r>
          </a:p>
          <a:p>
            <a:pPr marL="0" indent="0">
              <a:buNone/>
            </a:pPr>
            <a:endParaRPr lang="fr-FR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Chrystel TESKE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Conseillère en Emploi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Accompagné et Coordinatrice du Dispositif Emploi Accompagné Autisme.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Clarisse BON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Conseillère en Emploi Accompagné sur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Dispositif Emploi Accompagné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Autisme.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fr-FR" sz="2200" dirty="0">
              <a:ea typeface="Times New Roman"/>
            </a:endParaRPr>
          </a:p>
          <a:p>
            <a:endParaRPr lang="fr-FR" sz="2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6" y="5378846"/>
            <a:ext cx="2369126" cy="74850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9241"/>
            <a:ext cx="12192000" cy="6096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3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678873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Contacts</a:t>
            </a:r>
            <a:endParaRPr lang="fr-F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9655" y="1898074"/>
            <a:ext cx="11215254" cy="2327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Chrystel TESKE 					Clarisse BON		</a:t>
            </a:r>
          </a:p>
          <a:p>
            <a:pPr marL="0" indent="0">
              <a:buNone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Conseillère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Emploi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Accompagné				Conseillère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Emploi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Accompagné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Coordinatrice du Dispositif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Emploi Accompagné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Autisme	Dispositif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Emploi Accompagné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Autisme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7, rue de l’</a:t>
            </a:r>
            <a:r>
              <a:rPr lang="fr-FR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Etissey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38300 BOURGOIN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JALLIEU		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7, rue de l’</a:t>
            </a:r>
            <a:r>
              <a:rPr lang="fr-FR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Etissey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38300 BOURGOIN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JALLIEU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07.88.76.64.41 /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c.teske@apajh38.org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06.71.92.87.41 /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c.bon@apajh38.org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256" y="5378846"/>
            <a:ext cx="2369126" cy="74850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9241"/>
            <a:ext cx="12192000" cy="60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9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67333" y="3234953"/>
            <a:ext cx="7405467" cy="7462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Avez-vous des questions?</a:t>
            </a:r>
            <a:endParaRPr lang="fr-FR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9241"/>
            <a:ext cx="12192000" cy="609601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-441960" y="1685919"/>
            <a:ext cx="7081910" cy="424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Merci pour votre attention </a:t>
            </a:r>
            <a:endParaRPr lang="fr-F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9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66125"/>
            <a:ext cx="10515600" cy="632402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Articulation du dispositif</a:t>
            </a:r>
            <a:endParaRPr lang="fr-FR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99363"/>
            <a:ext cx="10515600" cy="40592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2018:</a:t>
            </a:r>
            <a:endParaRPr lang="fr-F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fr-F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Création en Isère du Dispositif Emploi Accompagné (DEA)</a:t>
            </a:r>
          </a:p>
          <a:p>
            <a:pPr marL="0" indent="0">
              <a:buNone/>
            </a:pPr>
            <a:endParaRPr lang="fr-F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- 46 places Financées</a:t>
            </a:r>
          </a:p>
          <a:p>
            <a:pPr marL="0" indent="0">
              <a:buNone/>
            </a:pPr>
            <a:endParaRPr lang="fr-F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Public Handicap Psychique</a:t>
            </a:r>
          </a:p>
          <a:p>
            <a:pPr marL="0" indent="0">
              <a:buNone/>
            </a:pPr>
            <a:endParaRPr lang="fr-F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Cotraitance MESSIDOR et </a:t>
            </a: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RéHPSY</a:t>
            </a:r>
            <a:r>
              <a:rPr lang="fr-FR" sz="1600" dirty="0" smtClean="0"/>
              <a:t>					</a:t>
            </a:r>
          </a:p>
          <a:p>
            <a:pPr marL="0" indent="0">
              <a:buNone/>
            </a:pPr>
            <a:endParaRPr lang="fr-FR" sz="1800" b="1" dirty="0" smtClean="0">
              <a:ea typeface="Times New Roman"/>
              <a:cs typeface="Calibri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56" y="5378846"/>
            <a:ext cx="2369126" cy="74850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399"/>
            <a:ext cx="12192000" cy="60960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9239" y="4287129"/>
            <a:ext cx="932867" cy="76654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97038" y="4166820"/>
            <a:ext cx="1156762" cy="88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4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75681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fr-FR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2020: </a:t>
            </a:r>
            <a:endParaRPr lang="fr-FR" sz="24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fr-FR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FontTx/>
              <a:buChar char="-"/>
            </a:pP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Extension </a:t>
            </a:r>
            <a:r>
              <a:rPr lang="fr-F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</a:t>
            </a:r>
          </a:p>
          <a:p>
            <a:pPr marL="0" lvl="0" indent="0">
              <a:buNone/>
            </a:pPr>
            <a:endParaRPr lang="fr-FR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- 21 </a:t>
            </a:r>
            <a:r>
              <a:rPr lang="fr-F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places supplémentaires dédiées à des personnes</a:t>
            </a:r>
          </a:p>
          <a:p>
            <a:pPr marL="0" lvl="0" indent="0">
              <a:buNone/>
            </a:pP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avec </a:t>
            </a:r>
            <a:r>
              <a:rPr lang="fr-F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Troubles du Spectre de l’Autisme (TSA) </a:t>
            </a:r>
            <a:endParaRPr lang="fr-FR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fr-FR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Cotraitance </a:t>
            </a:r>
            <a:r>
              <a:rPr lang="fr-F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avec l’APAJH 38</a:t>
            </a:r>
          </a:p>
          <a:p>
            <a:pPr marL="0" lvl="0" indent="0">
              <a:buNone/>
            </a:pPr>
            <a:endParaRPr lang="fr-FR" sz="1800" dirty="0">
              <a:solidFill>
                <a:prstClr val="black"/>
              </a:solidFill>
              <a:cs typeface="Calibri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5260" y="2822309"/>
            <a:ext cx="998540" cy="720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6289" y="3935976"/>
            <a:ext cx="1737511" cy="54868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399"/>
            <a:ext cx="12192000" cy="60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2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9939" y="1213315"/>
            <a:ext cx="10515600" cy="435133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fr-FR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2021: </a:t>
            </a:r>
            <a:endParaRPr lang="fr-FR" sz="24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fr-FR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FontTx/>
              <a:buChar char="-"/>
            </a:pP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Extension </a:t>
            </a:r>
            <a:r>
              <a:rPr lang="fr-F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</a:t>
            </a:r>
          </a:p>
          <a:p>
            <a:pPr marL="0" lvl="0" indent="0">
              <a:buNone/>
            </a:pPr>
            <a:endParaRPr lang="fr-FR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FontTx/>
              <a:buChar char="-"/>
            </a:pP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 </a:t>
            </a:r>
            <a:r>
              <a:rPr lang="fr-F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places Handicap </a:t>
            </a: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Psychique</a:t>
            </a:r>
          </a:p>
          <a:p>
            <a:pPr marL="0" lvl="0" indent="0">
              <a:buNone/>
            </a:pPr>
            <a:endParaRPr lang="fr-FR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FontTx/>
              <a:buChar char="-"/>
            </a:pP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 </a:t>
            </a:r>
            <a:r>
              <a:rPr lang="fr-F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places </a:t>
            </a: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TSA</a:t>
            </a:r>
          </a:p>
          <a:p>
            <a:pPr marL="0" lvl="0" indent="0">
              <a:buNone/>
            </a:pPr>
            <a:endParaRPr lang="fr-FR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FontTx/>
              <a:buChar char="-"/>
            </a:pP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 </a:t>
            </a:r>
            <a:r>
              <a:rPr lang="fr-F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l’ensemble du département de l’Isère </a:t>
            </a:r>
            <a:endParaRPr lang="fr-FR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fr-FR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Création d’un 2</a:t>
            </a:r>
            <a:r>
              <a:rPr lang="fr-FR" sz="2000" baseline="30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poste </a:t>
            </a:r>
            <a:r>
              <a:rPr lang="fr-F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ETP de </a:t>
            </a: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Conseillère </a:t>
            </a:r>
            <a:r>
              <a:rPr lang="fr-F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Emploi Accompagné </a:t>
            </a: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le DEA Autisme </a:t>
            </a:r>
            <a:endParaRPr lang="fr-FR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7921" y="1685773"/>
            <a:ext cx="932769" cy="76206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2853" y="1624808"/>
            <a:ext cx="1158340" cy="88399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2856" y="1860082"/>
            <a:ext cx="1737511" cy="54868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399"/>
            <a:ext cx="12192000" cy="60960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58888" y="4025685"/>
            <a:ext cx="661915" cy="66403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27835" y="4164738"/>
            <a:ext cx="438950" cy="32921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28500" y="3224926"/>
            <a:ext cx="922693" cy="66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37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fr-FR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suite: </a:t>
            </a:r>
          </a:p>
          <a:p>
            <a:pPr marL="0" lvl="0" indent="0">
              <a:buNone/>
            </a:pPr>
            <a:endParaRPr lang="fr-FR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FontTx/>
              <a:buChar char="-"/>
            </a:pPr>
            <a:r>
              <a:rPr lang="fr-F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Transformation </a:t>
            </a:r>
            <a:r>
              <a:rPr lang="fr-F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Plateforme Emploi Accompagné </a:t>
            </a:r>
          </a:p>
          <a:p>
            <a:pPr lvl="0">
              <a:buFontTx/>
              <a:buChar char="-"/>
            </a:pPr>
            <a:endParaRPr lang="fr-FR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FontTx/>
              <a:buChar char="-"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Extension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financements</a:t>
            </a:r>
          </a:p>
          <a:p>
            <a:pPr marL="0" lvl="0" indent="0">
              <a:buNone/>
            </a:pPr>
            <a:endParaRPr lang="fr-F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FontTx/>
              <a:buChar char="-"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attente du cadre de référence de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l’ARS</a:t>
            </a:r>
            <a:endParaRPr lang="fr-F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fr-FR" sz="1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399"/>
            <a:ext cx="12192000" cy="609601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015" y="2708999"/>
            <a:ext cx="66078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6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681578"/>
          </a:xfrm>
        </p:spPr>
        <p:txBody>
          <a:bodyPr>
            <a:normAutofit/>
          </a:bodyPr>
          <a:lstStyle/>
          <a:p>
            <a:r>
              <a:rPr lang="fr-FR" sz="3600" dirty="0"/>
              <a:t>Le public concerné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0375" y="1339873"/>
            <a:ext cx="9344891" cy="403897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Personnes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âgées de 16 ans</a:t>
            </a:r>
          </a:p>
          <a:p>
            <a:pPr marL="0" indent="0">
              <a:spcBef>
                <a:spcPts val="0"/>
              </a:spcBef>
              <a:buNone/>
            </a:pPr>
            <a:endParaRPr lang="fr-F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Habitant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Isère</a:t>
            </a:r>
          </a:p>
          <a:p>
            <a:pPr marL="0" indent="0">
              <a:spcBef>
                <a:spcPts val="0"/>
              </a:spcBef>
              <a:buNone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Avec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diagnostic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d’autisme</a:t>
            </a:r>
          </a:p>
          <a:p>
            <a:pPr marL="0" indent="0">
              <a:spcBef>
                <a:spcPts val="0"/>
              </a:spcBef>
              <a:buNone/>
            </a:pPr>
            <a:endParaRPr lang="fr-F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Avec une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Reconnaissance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Qualité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Travailleur Handicapé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(R.Q.T.H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pPr marL="0" indent="0">
              <a:spcBef>
                <a:spcPts val="0"/>
              </a:spcBef>
              <a:buNone/>
            </a:pPr>
            <a:endParaRPr lang="fr-F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Volontaires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aptes à exercer un emploi en milieu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ordinaire</a:t>
            </a:r>
          </a:p>
          <a:p>
            <a:pPr marL="0" indent="0">
              <a:spcBef>
                <a:spcPts val="0"/>
              </a:spcBef>
              <a:buNone/>
            </a:pPr>
            <a:endParaRPr lang="fr-F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Inscrit à POLE EMPLOI, CAP EMPLOI ou MISSION LOCALE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2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6" y="5378846"/>
            <a:ext cx="2369126" cy="74850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9241"/>
            <a:ext cx="12192000" cy="6096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6471" y="2900804"/>
            <a:ext cx="585355" cy="58535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31457" y="2302625"/>
            <a:ext cx="607952" cy="60795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797" y="3568280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6" descr="Pictogramme Maison Vectoriel Gratuit - (3 249 téléchargements gratuits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9911" y="1644922"/>
            <a:ext cx="661915" cy="6640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14850" y="2001689"/>
            <a:ext cx="438950" cy="32921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69497" y="972534"/>
            <a:ext cx="652329" cy="62184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62391" y="4333546"/>
            <a:ext cx="1950213" cy="54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1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01501"/>
            <a:ext cx="10515600" cy="563911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procédure d’entrée</a:t>
            </a:r>
            <a:endParaRPr lang="fr-FR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04393"/>
            <a:ext cx="8538882" cy="4170218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Fiche de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Prescription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Premier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entretien: Présentation 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dispositif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Validation de la poursuite des entretien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Elaboration du profil professionnel de la personne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Passage en Equipe Technique et Notification MDA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Signature Charte d’engagement réciproque</a:t>
            </a:r>
          </a:p>
          <a:p>
            <a:endParaRPr lang="fr-FR" sz="2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03" y="5474611"/>
            <a:ext cx="2369126" cy="74850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9241"/>
            <a:ext cx="12192000" cy="6096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41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5964" y="527464"/>
            <a:ext cx="10397836" cy="792162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méthodologie d’accompagnement</a:t>
            </a:r>
            <a:endParaRPr lang="fr-FR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5964" y="1282692"/>
            <a:ext cx="10515600" cy="41330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Méthode IPS </a:t>
            </a:r>
            <a:r>
              <a:rPr lang="fr-FR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fr-FR" sz="18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</a:t>
            </a:r>
            <a:r>
              <a:rPr lang="fr-FR" sz="18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Placement and </a:t>
            </a:r>
            <a:r>
              <a:rPr lang="fr-FR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Support)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 algn="just">
              <a:buNone/>
            </a:pPr>
            <a:endParaRPr lang="fr-F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Tx/>
              <a:buChar char="-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Interlocuteur unique </a:t>
            </a:r>
          </a:p>
          <a:p>
            <a:pPr marL="0" indent="0" algn="just">
              <a:buNone/>
            </a:pPr>
            <a:endParaRPr lang="fr-F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Tx/>
              <a:buChar char="-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Mise en emploi rapide </a:t>
            </a:r>
          </a:p>
          <a:p>
            <a:pPr algn="just">
              <a:buFontTx/>
              <a:buChar char="-"/>
            </a:pPr>
            <a:endParaRPr lang="fr-F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Tx/>
              <a:buChar char="-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Assurer du lien avec la personne</a:t>
            </a:r>
          </a:p>
          <a:p>
            <a:pPr algn="just">
              <a:buFontTx/>
              <a:buChar char="-"/>
            </a:pPr>
            <a:endParaRPr lang="fr-F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Tx/>
              <a:buChar char="-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Assurer du lien avec l’employeur</a:t>
            </a:r>
          </a:p>
          <a:p>
            <a:pPr algn="just">
              <a:buFontTx/>
              <a:buChar char="-"/>
            </a:pPr>
            <a:endParaRPr lang="fr-F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Tx/>
              <a:buChar char="-"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Assurer du lien avec les interlocuteurs gravitant autour de la mise en emploi </a:t>
            </a: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256" y="5378846"/>
            <a:ext cx="2369126" cy="74850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399"/>
            <a:ext cx="12192000" cy="60960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69" y="3151183"/>
            <a:ext cx="502023" cy="71967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1" y="2458720"/>
            <a:ext cx="1688233" cy="58687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816" y="4351243"/>
            <a:ext cx="559576" cy="720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138" y="1614025"/>
            <a:ext cx="51442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1041644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accompagnements proposés</a:t>
            </a:r>
            <a:endParaRPr lang="fr-FR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387818" cy="3451332"/>
          </a:xfrm>
        </p:spPr>
        <p:txBody>
          <a:bodyPr/>
          <a:lstStyle/>
          <a:p>
            <a:r>
              <a:rPr lang="fr-FR" sz="2400" b="1" dirty="0" smtClean="0"/>
              <a:t>L’accompagnement à l’orientation professionnelle</a:t>
            </a:r>
          </a:p>
          <a:p>
            <a:endParaRPr lang="fr-FR" sz="1800" dirty="0" smtClean="0"/>
          </a:p>
          <a:p>
            <a:pPr>
              <a:buFontTx/>
              <a:buChar char="-"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Recherche de stage</a:t>
            </a:r>
          </a:p>
          <a:p>
            <a:pPr>
              <a:buFontTx/>
              <a:buChar char="-"/>
            </a:pPr>
            <a:endParaRPr lang="fr-F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Recherche de formation</a:t>
            </a:r>
          </a:p>
          <a:p>
            <a:pPr>
              <a:buFontTx/>
              <a:buChar char="-"/>
            </a:pPr>
            <a:endParaRPr lang="fr-F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Recherche de métier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9241"/>
            <a:ext cx="12192000" cy="6096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56" y="5378846"/>
            <a:ext cx="2369126" cy="74850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7399" y="4310824"/>
            <a:ext cx="720000" cy="720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011" y="2451396"/>
            <a:ext cx="1564789" cy="720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759" y="3410604"/>
            <a:ext cx="110104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8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2E42D9-1167-41AC-8A01-EF6595529A74}"/>
</file>

<file path=customXml/itemProps2.xml><?xml version="1.0" encoding="utf-8"?>
<ds:datastoreItem xmlns:ds="http://schemas.openxmlformats.org/officeDocument/2006/customXml" ds:itemID="{8D9F9B6A-581D-4BAA-9A92-CE41637F507C}"/>
</file>

<file path=customXml/itemProps3.xml><?xml version="1.0" encoding="utf-8"?>
<ds:datastoreItem xmlns:ds="http://schemas.openxmlformats.org/officeDocument/2006/customXml" ds:itemID="{35555198-29F3-491D-A2DB-44CBFA2ACF96}"/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645</Words>
  <Application>Microsoft Office PowerPoint</Application>
  <PresentationFormat>Grand écran</PresentationFormat>
  <Paragraphs>165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Futura</vt:lpstr>
      <vt:lpstr>Tahoma</vt:lpstr>
      <vt:lpstr>Times New Roman</vt:lpstr>
      <vt:lpstr>Wingdings</vt:lpstr>
      <vt:lpstr>Thème Office</vt:lpstr>
      <vt:lpstr>DISPOSITIF EMPLOI ACCOMPAGNÉ AUTISME</vt:lpstr>
      <vt:lpstr>Articulation du dispositif</vt:lpstr>
      <vt:lpstr>Présentation PowerPoint</vt:lpstr>
      <vt:lpstr>Présentation PowerPoint</vt:lpstr>
      <vt:lpstr>Présentation PowerPoint</vt:lpstr>
      <vt:lpstr>Le public concerné</vt:lpstr>
      <vt:lpstr>La procédure d’entrée</vt:lpstr>
      <vt:lpstr>La méthodologie d’accompagnement</vt:lpstr>
      <vt:lpstr>Les accompagnements proposés</vt:lpstr>
      <vt:lpstr>Les accompagnements proposés</vt:lpstr>
      <vt:lpstr>Les accompagnements proposés</vt:lpstr>
      <vt:lpstr>Situation au 10 février 2022</vt:lpstr>
      <vt:lpstr>Caractéristiques des entreprises  ayant signé des contrats </vt:lpstr>
      <vt:lpstr> Quelques exemples de métiers/domaines choisis</vt:lpstr>
      <vt:lpstr>Emploi Accompagné AUTISME</vt:lpstr>
      <vt:lpstr>Contacts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DISPOSITIF EMPLOI ACCOMPAGNÉ AUTISME</dc:title>
  <dc:creator>Clarisse BON</dc:creator>
  <cp:lastModifiedBy>Clarisse BON</cp:lastModifiedBy>
  <cp:revision>115</cp:revision>
  <dcterms:created xsi:type="dcterms:W3CDTF">2021-02-26T14:22:03Z</dcterms:created>
  <dcterms:modified xsi:type="dcterms:W3CDTF">2022-02-07T09:41:35Z</dcterms:modified>
</cp:coreProperties>
</file>